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60" r:id="rId5"/>
    <p:sldId id="263" r:id="rId6"/>
    <p:sldId id="258" r:id="rId7"/>
    <p:sldId id="264" r:id="rId8"/>
    <p:sldId id="265" r:id="rId9"/>
    <p:sldId id="266" r:id="rId10"/>
    <p:sldId id="268" r:id="rId11"/>
    <p:sldId id="267" r:id="rId12"/>
    <p:sldId id="269" r:id="rId13"/>
    <p:sldId id="271" r:id="rId14"/>
    <p:sldId id="273" r:id="rId15"/>
    <p:sldId id="276" r:id="rId16"/>
    <p:sldId id="277" r:id="rId17"/>
    <p:sldId id="279" r:id="rId18"/>
    <p:sldId id="280" r:id="rId19"/>
    <p:sldId id="281" r:id="rId20"/>
    <p:sldId id="282" r:id="rId21"/>
    <p:sldId id="283" r:id="rId22"/>
    <p:sldId id="284" r:id="rId23"/>
    <p:sldId id="285" r:id="rId24"/>
    <p:sldId id="286" r:id="rId25"/>
    <p:sldId id="301" r:id="rId26"/>
    <p:sldId id="289" r:id="rId27"/>
    <p:sldId id="296" r:id="rId28"/>
    <p:sldId id="290" r:id="rId29"/>
    <p:sldId id="298" r:id="rId30"/>
    <p:sldId id="291" r:id="rId31"/>
    <p:sldId id="292" r:id="rId32"/>
    <p:sldId id="300" r:id="rId33"/>
    <p:sldId id="293"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9/7/2016</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dirty="0"/>
              <a:t>9/7/2016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dirty="0"/>
              <a:t>9/7/2016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smtClean="0"/>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dirty="0"/>
              <a:t>9/7/2016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dirty="0"/>
              <a:t>9/7/2016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9/7/2016</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9/7/2016</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9/7/2016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9/7/2016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9/7/2016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dirty="0"/>
              <a:t>9/7/2016</a:t>
            </a:fld>
            <a:endParaRPr lang="en-US" dirty="0"/>
          </a:p>
        </p:txBody>
      </p:sp>
      <p:sp>
        <p:nvSpPr>
          <p:cNvPr id="5" name="Footer Placeholder 4"/>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9/7/2016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9/7/2016</a:t>
            </a:fld>
            <a:endParaRPr lang="en-US" dirty="0"/>
          </a:p>
        </p:txBody>
      </p:sp>
      <p:sp>
        <p:nvSpPr>
          <p:cNvPr id="8" name="Footer Placeholder 7"/>
          <p:cNvSpPr>
            <a:spLocks noGrp="1"/>
          </p:cNvSpPr>
          <p:nvPr>
            <p:ph type="ftr" sz="quarter" idx="11"/>
          </p:nvPr>
        </p:nvSpPr>
        <p:spPr/>
        <p:txBody>
          <a:bodyPr/>
          <a:lstStyle/>
          <a:p>
            <a:r>
              <a:rPr lang="en-US" dirty="0"/>
              <a:t>
              </a:t>
            </a:r>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9/7/2016</a:t>
            </a:fld>
            <a:endParaRPr lang="en-US" dirty="0"/>
          </a:p>
        </p:txBody>
      </p:sp>
      <p:sp>
        <p:nvSpPr>
          <p:cNvPr id="4" name="Footer Placeholder 3"/>
          <p:cNvSpPr>
            <a:spLocks noGrp="1"/>
          </p:cNvSpPr>
          <p:nvPr>
            <p:ph type="ftr" sz="quarter" idx="11"/>
          </p:nvPr>
        </p:nvSpPr>
        <p:spPr/>
        <p:txBody>
          <a:bodyPr/>
          <a:lstStyle/>
          <a:p>
            <a:r>
              <a:rPr lang="en-US" dirty="0"/>
              <a:t>
              </a:t>
            </a:r>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9/7/2016</a:t>
            </a:fld>
            <a:endParaRPr lang="en-US" dirty="0"/>
          </a:p>
        </p:txBody>
      </p:sp>
      <p:sp>
        <p:nvSpPr>
          <p:cNvPr id="3" name="Footer Placeholder 2"/>
          <p:cNvSpPr>
            <a:spLocks noGrp="1"/>
          </p:cNvSpPr>
          <p:nvPr>
            <p:ph type="ftr" sz="quarter" idx="11"/>
          </p:nvPr>
        </p:nvSpPr>
        <p:spPr/>
        <p:txBody>
          <a:bodyPr/>
          <a:lstStyle/>
          <a:p>
            <a:r>
              <a:rPr lang="en-US" dirty="0"/>
              <a:t>
              </a:t>
            </a:r>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dirty="0"/>
              <a:t>9/7/2016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dirty="0" smtClean="0"/>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dirty="0"/>
              <a:t>9/7/2016</a:t>
            </a:fld>
            <a:endParaRPr lang="en-US" dirty="0"/>
          </a:p>
        </p:txBody>
      </p:sp>
      <p:sp>
        <p:nvSpPr>
          <p:cNvPr id="6" name="Footer Placeholder 5"/>
          <p:cNvSpPr>
            <a:spLocks noGrp="1"/>
          </p:cNvSpPr>
          <p:nvPr>
            <p:ph type="ftr" sz="quarter" idx="11"/>
          </p:nvPr>
        </p:nvSpPr>
        <p:spPr/>
        <p:txBody>
          <a:bodyPr/>
          <a:lstStyle/>
          <a:p>
            <a:r>
              <a:rPr lang="en-US" dirty="0"/>
              <a:t>
              </a:t>
            </a:r>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9/7/2016</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r>
              <a:rPr lang="en-US" dirty="0"/>
              <a:t>
              </a:t>
            </a:r>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73"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72" r:id="rId12"/>
    <p:sldLayoutId id="2147483662" r:id="rId13"/>
    <p:sldLayoutId id="2147483669" r:id="rId14"/>
    <p:sldLayoutId id="2147483670" r:id="rId15"/>
    <p:sldLayoutId id="2147483658" r:id="rId16"/>
    <p:sldLayoutId id="2147483659"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jpe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949262" y="748449"/>
            <a:ext cx="8551571" cy="5495436"/>
          </a:xfrm>
          <a:prstGeom prst="rect">
            <a:avLst/>
          </a:prstGeom>
        </p:spPr>
      </p:pic>
      <p:sp>
        <p:nvSpPr>
          <p:cNvPr id="2" name="Title 1"/>
          <p:cNvSpPr>
            <a:spLocks noGrp="1"/>
          </p:cNvSpPr>
          <p:nvPr>
            <p:ph type="ctrTitle"/>
          </p:nvPr>
        </p:nvSpPr>
        <p:spPr/>
        <p:txBody>
          <a:bodyPr/>
          <a:lstStyle/>
          <a:p>
            <a:r>
              <a:rPr lang="en-US" b="1" dirty="0" smtClean="0"/>
              <a:t>Science and Technology in India</a:t>
            </a:r>
            <a:endParaRPr lang="en-US" b="1" dirty="0"/>
          </a:p>
        </p:txBody>
      </p:sp>
      <p:sp>
        <p:nvSpPr>
          <p:cNvPr id="3" name="Subtitle 2"/>
          <p:cNvSpPr>
            <a:spLocks noGrp="1"/>
          </p:cNvSpPr>
          <p:nvPr>
            <p:ph type="subTitle" idx="1"/>
          </p:nvPr>
        </p:nvSpPr>
        <p:spPr/>
        <p:txBody>
          <a:bodyPr>
            <a:normAutofit fontScale="77500" lnSpcReduction="20000"/>
          </a:bodyPr>
          <a:lstStyle/>
          <a:p>
            <a:r>
              <a:rPr lang="en-US" b="1" dirty="0" smtClean="0">
                <a:solidFill>
                  <a:schemeClr val="bg1"/>
                </a:solidFill>
              </a:rPr>
              <a:t>Dr. Driggers</a:t>
            </a:r>
          </a:p>
          <a:p>
            <a:r>
              <a:rPr lang="en-US" b="1" dirty="0" smtClean="0">
                <a:solidFill>
                  <a:schemeClr val="bg1"/>
                </a:solidFill>
              </a:rPr>
              <a:t>HIST 1310</a:t>
            </a:r>
          </a:p>
          <a:p>
            <a:r>
              <a:rPr lang="en-US" b="1" smtClean="0">
                <a:solidFill>
                  <a:schemeClr val="bg1"/>
                </a:solidFill>
              </a:rPr>
              <a:t>STUDENT</a:t>
            </a:r>
            <a:r>
              <a:rPr lang="en-US" b="1" smtClean="0">
                <a:solidFill>
                  <a:schemeClr val="bg1"/>
                </a:solidFill>
              </a:rPr>
              <a:t> </a:t>
            </a:r>
            <a:r>
              <a:rPr lang="en-US" b="1" dirty="0" smtClean="0">
                <a:solidFill>
                  <a:schemeClr val="bg1"/>
                </a:solidFill>
              </a:rPr>
              <a:t>VIEW</a:t>
            </a:r>
            <a:endParaRPr lang="en-US" b="1" dirty="0">
              <a:solidFill>
                <a:schemeClr val="bg1"/>
              </a:solidFill>
            </a:endParaRPr>
          </a:p>
        </p:txBody>
      </p:sp>
    </p:spTree>
    <p:extLst>
      <p:ext uri="{BB962C8B-B14F-4D97-AF65-F5344CB8AC3E}">
        <p14:creationId xmlns:p14="http://schemas.microsoft.com/office/powerpoint/2010/main" val="23145238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Timeline of Indian History (Very Long &amp; Good Reference)</a:t>
            </a:r>
            <a:endParaRPr lang="en-US" dirty="0"/>
          </a:p>
        </p:txBody>
      </p:sp>
      <p:pic>
        <p:nvPicPr>
          <p:cNvPr id="6" name="Content Placeholder 5"/>
          <p:cNvPicPr>
            <a:picLocks noGrp="1" noChangeAspect="1"/>
          </p:cNvPicPr>
          <p:nvPr>
            <p:ph idx="1"/>
          </p:nvPr>
        </p:nvPicPr>
        <p:blipFill>
          <a:blip r:embed="rId2"/>
          <a:stretch>
            <a:fillRect/>
          </a:stretch>
        </p:blipFill>
        <p:spPr>
          <a:xfrm>
            <a:off x="1288221" y="2047741"/>
            <a:ext cx="8764824" cy="4623515"/>
          </a:xfrm>
          <a:prstGeom prst="rect">
            <a:avLst/>
          </a:prstGeom>
        </p:spPr>
      </p:pic>
    </p:spTree>
    <p:extLst>
      <p:ext uri="{BB962C8B-B14F-4D97-AF65-F5344CB8AC3E}">
        <p14:creationId xmlns:p14="http://schemas.microsoft.com/office/powerpoint/2010/main" val="2445449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Background of the Indus Valley Civilization</a:t>
            </a:r>
            <a:endParaRPr lang="en-US" dirty="0"/>
          </a:p>
        </p:txBody>
      </p:sp>
      <p:pic>
        <p:nvPicPr>
          <p:cNvPr id="4098" name="Picture 2" descr="Image result for map of indus valley"/>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55559" y="2088344"/>
            <a:ext cx="4189132" cy="4582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04160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Introduction to Early Indian History</a:t>
            </a:r>
            <a:endParaRPr lang="en-US" dirty="0"/>
          </a:p>
        </p:txBody>
      </p:sp>
      <p:sp>
        <p:nvSpPr>
          <p:cNvPr id="3" name="Content Placeholder 2"/>
          <p:cNvSpPr>
            <a:spLocks noGrp="1"/>
          </p:cNvSpPr>
          <p:nvPr>
            <p:ph idx="1"/>
          </p:nvPr>
        </p:nvSpPr>
        <p:spPr/>
        <p:txBody>
          <a:bodyPr/>
          <a:lstStyle/>
          <a:p>
            <a:r>
              <a:rPr lang="en-US" dirty="0" smtClean="0"/>
              <a:t>General Remarks about the Indus Valley Civilization</a:t>
            </a:r>
          </a:p>
          <a:p>
            <a:endParaRPr lang="en-US" dirty="0"/>
          </a:p>
          <a:p>
            <a:r>
              <a:rPr lang="en-US" dirty="0" smtClean="0"/>
              <a:t>Agriculture and Language; General Remarks on Organization</a:t>
            </a:r>
          </a:p>
          <a:p>
            <a:endParaRPr lang="en-US" dirty="0"/>
          </a:p>
          <a:p>
            <a:r>
              <a:rPr lang="en-US" dirty="0" smtClean="0"/>
              <a:t>Transition to Science and Technology</a:t>
            </a:r>
            <a:endParaRPr lang="en-US" dirty="0"/>
          </a:p>
        </p:txBody>
      </p:sp>
    </p:spTree>
    <p:extLst>
      <p:ext uri="{BB962C8B-B14F-4D97-AF65-F5344CB8AC3E}">
        <p14:creationId xmlns:p14="http://schemas.microsoft.com/office/powerpoint/2010/main" val="12315850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Mehrgarh</a:t>
            </a:r>
            <a:endParaRPr lang="en-US" dirty="0"/>
          </a:p>
        </p:txBody>
      </p:sp>
      <p:pic>
        <p:nvPicPr>
          <p:cNvPr id="6146" name="Picture 2" descr="Image result for Mehrgarh"/>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54954" y="2543175"/>
            <a:ext cx="2631277" cy="34163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4006872" y="2543175"/>
            <a:ext cx="2581275" cy="1771650"/>
          </a:xfrm>
          <a:prstGeom prst="rect">
            <a:avLst/>
          </a:prstGeom>
        </p:spPr>
      </p:pic>
      <p:pic>
        <p:nvPicPr>
          <p:cNvPr id="6154" name="Picture 10" descr="Image result for Mehrgar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8651" y="2451055"/>
            <a:ext cx="4381500" cy="39433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5"/>
          <a:stretch>
            <a:fillRect/>
          </a:stretch>
        </p:blipFill>
        <p:spPr>
          <a:xfrm>
            <a:off x="3887809" y="4719369"/>
            <a:ext cx="2819400" cy="1952625"/>
          </a:xfrm>
          <a:prstGeom prst="rect">
            <a:avLst/>
          </a:prstGeom>
        </p:spPr>
      </p:pic>
    </p:spTree>
    <p:extLst>
      <p:ext uri="{BB962C8B-B14F-4D97-AF65-F5344CB8AC3E}">
        <p14:creationId xmlns:p14="http://schemas.microsoft.com/office/powerpoint/2010/main" val="24053101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City of Harappa</a:t>
            </a:r>
            <a:endParaRPr lang="en-US" dirty="0"/>
          </a:p>
        </p:txBody>
      </p:sp>
      <p:pic>
        <p:nvPicPr>
          <p:cNvPr id="7170" name="Picture 2" descr="Image result for harappa"/>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85192" y="2667894"/>
            <a:ext cx="5174986" cy="34163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6198225" y="2632969"/>
            <a:ext cx="5199577" cy="3447546"/>
          </a:xfrm>
          <a:prstGeom prst="rect">
            <a:avLst/>
          </a:prstGeom>
        </p:spPr>
      </p:pic>
    </p:spTree>
    <p:extLst>
      <p:ext uri="{BB962C8B-B14F-4D97-AF65-F5344CB8AC3E}">
        <p14:creationId xmlns:p14="http://schemas.microsoft.com/office/powerpoint/2010/main" val="37354342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New Crops and Urbanization</a:t>
            </a:r>
            <a:endParaRPr lang="en-US" dirty="0"/>
          </a:p>
        </p:txBody>
      </p:sp>
      <p:sp>
        <p:nvSpPr>
          <p:cNvPr id="3" name="Content Placeholder 2"/>
          <p:cNvSpPr>
            <a:spLocks noGrp="1"/>
          </p:cNvSpPr>
          <p:nvPr>
            <p:ph idx="1"/>
          </p:nvPr>
        </p:nvSpPr>
        <p:spPr/>
        <p:txBody>
          <a:bodyPr/>
          <a:lstStyle/>
          <a:p>
            <a:r>
              <a:rPr lang="en-US" dirty="0" smtClean="0"/>
              <a:t>Nearly All major trade routs were established before 3000 BCE</a:t>
            </a:r>
          </a:p>
          <a:p>
            <a:pPr lvl="1"/>
            <a:r>
              <a:rPr lang="en-US" dirty="0" smtClean="0"/>
              <a:t>Trading from Afghanistan—Persian Gulf, in places like present day Bahrain and the UAE</a:t>
            </a:r>
          </a:p>
          <a:p>
            <a:pPr lvl="1"/>
            <a:r>
              <a:rPr lang="en-US" dirty="0" smtClean="0"/>
              <a:t>New settlements: more larger urban centers! High emphasis on Urban Planning</a:t>
            </a:r>
          </a:p>
          <a:p>
            <a:pPr lvl="1"/>
            <a:r>
              <a:rPr lang="en-US" dirty="0" smtClean="0"/>
              <a:t>New crops: sesame, peas, dates, cotton</a:t>
            </a:r>
          </a:p>
          <a:p>
            <a:pPr lvl="1"/>
            <a:r>
              <a:rPr lang="en-US" dirty="0" smtClean="0"/>
              <a:t>Experimentation with native and non-native vegetation</a:t>
            </a:r>
          </a:p>
          <a:p>
            <a:pPr lvl="1"/>
            <a:r>
              <a:rPr lang="en-US" dirty="0" smtClean="0"/>
              <a:t>Rainfall and floodplain regeneration were abundant enough not to drive irrigation and reservoirs</a:t>
            </a:r>
          </a:p>
          <a:p>
            <a:pPr lvl="1"/>
            <a:r>
              <a:rPr lang="en-US" dirty="0" smtClean="0"/>
              <a:t>Perhaps a society not solely based on agriculture, but on manufacturing and technology???</a:t>
            </a:r>
            <a:endParaRPr lang="en-US" dirty="0"/>
          </a:p>
        </p:txBody>
      </p:sp>
    </p:spTree>
    <p:extLst>
      <p:ext uri="{BB962C8B-B14F-4D97-AF65-F5344CB8AC3E}">
        <p14:creationId xmlns:p14="http://schemas.microsoft.com/office/powerpoint/2010/main" val="34156402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Vedic Culture </a:t>
            </a:r>
            <a:endParaRPr lang="en-US" dirty="0"/>
          </a:p>
        </p:txBody>
      </p:sp>
      <p:sp>
        <p:nvSpPr>
          <p:cNvPr id="5" name="Text Placeholder 4"/>
          <p:cNvSpPr>
            <a:spLocks noGrp="1"/>
          </p:cNvSpPr>
          <p:nvPr>
            <p:ph type="body" sz="half" idx="2"/>
          </p:nvPr>
        </p:nvSpPr>
        <p:spPr/>
        <p:txBody>
          <a:bodyPr/>
          <a:lstStyle/>
          <a:p>
            <a:r>
              <a:rPr lang="en-US" dirty="0" smtClean="0"/>
              <a:t>“Vedic Cosmology is the only one in which the time scales correspond to those of modern scientific cosmology.”</a:t>
            </a:r>
            <a:endParaRPr lang="en-US" dirty="0"/>
          </a:p>
        </p:txBody>
      </p:sp>
      <p:pic>
        <p:nvPicPr>
          <p:cNvPr id="6" name="Picture 5"/>
          <p:cNvPicPr>
            <a:picLocks noChangeAspect="1"/>
          </p:cNvPicPr>
          <p:nvPr/>
        </p:nvPicPr>
        <p:blipFill>
          <a:blip r:embed="rId2"/>
          <a:stretch>
            <a:fillRect/>
          </a:stretch>
        </p:blipFill>
        <p:spPr>
          <a:xfrm>
            <a:off x="5864180" y="1422310"/>
            <a:ext cx="5960772" cy="4470579"/>
          </a:xfrm>
          <a:prstGeom prst="rect">
            <a:avLst/>
          </a:prstGeom>
        </p:spPr>
      </p:pic>
    </p:spTree>
    <p:extLst>
      <p:ext uri="{BB962C8B-B14F-4D97-AF65-F5344CB8AC3E}">
        <p14:creationId xmlns:p14="http://schemas.microsoft.com/office/powerpoint/2010/main" val="10558681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Vedic Culture and Science </a:t>
            </a:r>
            <a:endParaRPr lang="en-US" dirty="0"/>
          </a:p>
        </p:txBody>
      </p:sp>
      <p:sp>
        <p:nvSpPr>
          <p:cNvPr id="3" name="Content Placeholder 2"/>
          <p:cNvSpPr>
            <a:spLocks noGrp="1"/>
          </p:cNvSpPr>
          <p:nvPr>
            <p:ph idx="1"/>
          </p:nvPr>
        </p:nvSpPr>
        <p:spPr/>
        <p:txBody>
          <a:bodyPr/>
          <a:lstStyle/>
          <a:p>
            <a:r>
              <a:rPr lang="en-US" dirty="0" smtClean="0"/>
              <a:t>Later changes</a:t>
            </a:r>
            <a:endParaRPr lang="en-US" dirty="0" smtClean="0"/>
          </a:p>
          <a:p>
            <a:endParaRPr lang="en-US" dirty="0"/>
          </a:p>
          <a:p>
            <a:r>
              <a:rPr lang="en-US" dirty="0" smtClean="0"/>
              <a:t>One major difference </a:t>
            </a:r>
            <a:r>
              <a:rPr lang="en-US" dirty="0" smtClean="0"/>
              <a:t>between early Indus Valley settlements and after the Vedas</a:t>
            </a:r>
            <a:r>
              <a:rPr lang="en-US" dirty="0" smtClean="0"/>
              <a:t>:</a:t>
            </a:r>
            <a:endParaRPr lang="en-US" dirty="0" smtClean="0"/>
          </a:p>
          <a:p>
            <a:pPr lvl="1"/>
            <a:r>
              <a:rPr lang="en-US" dirty="0" smtClean="0"/>
              <a:t>Saw the creation of empires</a:t>
            </a:r>
          </a:p>
          <a:p>
            <a:pPr lvl="1"/>
            <a:r>
              <a:rPr lang="en-US" dirty="0" smtClean="0"/>
              <a:t>Building Fortress</a:t>
            </a:r>
          </a:p>
          <a:p>
            <a:pPr lvl="1"/>
            <a:r>
              <a:rPr lang="en-US" dirty="0" smtClean="0"/>
              <a:t>Realities of Widespread conflict</a:t>
            </a:r>
          </a:p>
          <a:p>
            <a:pPr lvl="1"/>
            <a:endParaRPr lang="en-US" dirty="0"/>
          </a:p>
          <a:p>
            <a:pPr lvl="1"/>
            <a:endParaRPr lang="en-US" dirty="0"/>
          </a:p>
        </p:txBody>
      </p:sp>
    </p:spTree>
    <p:extLst>
      <p:ext uri="{BB962C8B-B14F-4D97-AF65-F5344CB8AC3E}">
        <p14:creationId xmlns:p14="http://schemas.microsoft.com/office/powerpoint/2010/main" val="16354231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The Vedas and the Upanishads</a:t>
            </a:r>
            <a:endParaRPr lang="en-US" dirty="0"/>
          </a:p>
        </p:txBody>
      </p:sp>
      <p:sp>
        <p:nvSpPr>
          <p:cNvPr id="3" name="Content Placeholder 2"/>
          <p:cNvSpPr>
            <a:spLocks noGrp="1"/>
          </p:cNvSpPr>
          <p:nvPr>
            <p:ph idx="1"/>
          </p:nvPr>
        </p:nvSpPr>
        <p:spPr/>
        <p:txBody>
          <a:bodyPr/>
          <a:lstStyle/>
          <a:p>
            <a:r>
              <a:rPr lang="en-US" dirty="0" smtClean="0"/>
              <a:t>Discussion of Vedas</a:t>
            </a:r>
          </a:p>
          <a:p>
            <a:endParaRPr lang="en-US" dirty="0"/>
          </a:p>
          <a:p>
            <a:r>
              <a:rPr lang="en-US" dirty="0" smtClean="0"/>
              <a:t>Four Parts</a:t>
            </a:r>
          </a:p>
          <a:p>
            <a:pPr lvl="1"/>
            <a:r>
              <a:rPr lang="en-US" dirty="0" smtClean="0"/>
              <a:t>The </a:t>
            </a:r>
            <a:r>
              <a:rPr lang="en-US" dirty="0" err="1" smtClean="0"/>
              <a:t>Rg</a:t>
            </a:r>
            <a:r>
              <a:rPr lang="en-US" dirty="0" smtClean="0"/>
              <a:t> </a:t>
            </a:r>
            <a:r>
              <a:rPr lang="en-US" dirty="0" smtClean="0"/>
              <a:t>(hymns for priests)</a:t>
            </a:r>
          </a:p>
          <a:p>
            <a:pPr lvl="1"/>
            <a:r>
              <a:rPr lang="en-US" dirty="0" smtClean="0"/>
              <a:t>Yajur (rites of sacrifice)</a:t>
            </a:r>
          </a:p>
          <a:p>
            <a:pPr lvl="1"/>
            <a:r>
              <a:rPr lang="en-US" dirty="0" smtClean="0"/>
              <a:t>Sama (chants sung to music)</a:t>
            </a:r>
          </a:p>
          <a:p>
            <a:pPr lvl="1"/>
            <a:r>
              <a:rPr lang="en-US" dirty="0" smtClean="0"/>
              <a:t>Atharva (spells, metaphysical songs)</a:t>
            </a:r>
            <a:endParaRPr lang="en-US" dirty="0"/>
          </a:p>
        </p:txBody>
      </p:sp>
      <p:pic>
        <p:nvPicPr>
          <p:cNvPr id="4" name="Picture 3"/>
          <p:cNvPicPr>
            <a:picLocks noChangeAspect="1"/>
          </p:cNvPicPr>
          <p:nvPr/>
        </p:nvPicPr>
        <p:blipFill>
          <a:blip r:embed="rId2"/>
          <a:stretch>
            <a:fillRect/>
          </a:stretch>
        </p:blipFill>
        <p:spPr>
          <a:xfrm>
            <a:off x="5672516" y="1815921"/>
            <a:ext cx="4961072" cy="4807240"/>
          </a:xfrm>
          <a:prstGeom prst="rect">
            <a:avLst/>
          </a:prstGeom>
        </p:spPr>
      </p:pic>
    </p:spTree>
    <p:extLst>
      <p:ext uri="{BB962C8B-B14F-4D97-AF65-F5344CB8AC3E}">
        <p14:creationId xmlns:p14="http://schemas.microsoft.com/office/powerpoint/2010/main" val="23505452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Discussion of the Upanishads (Sittings of the Teacher)</a:t>
            </a:r>
            <a:endParaRPr lang="en-US" dirty="0"/>
          </a:p>
        </p:txBody>
      </p:sp>
      <p:sp>
        <p:nvSpPr>
          <p:cNvPr id="3" name="Content Placeholder 2"/>
          <p:cNvSpPr>
            <a:spLocks noGrp="1"/>
          </p:cNvSpPr>
          <p:nvPr>
            <p:ph idx="1"/>
          </p:nvPr>
        </p:nvSpPr>
        <p:spPr/>
        <p:txBody>
          <a:bodyPr/>
          <a:lstStyle/>
          <a:p>
            <a:r>
              <a:rPr lang="en-US" dirty="0" smtClean="0"/>
              <a:t>Upanishads (Philosophical Commentaries that </a:t>
            </a:r>
            <a:r>
              <a:rPr lang="en-US" dirty="0" smtClean="0"/>
              <a:t>introduced </a:t>
            </a:r>
            <a:r>
              <a:rPr lang="en-US" dirty="0" smtClean="0"/>
              <a:t>the idea of karma, reincarnation, and yoga)</a:t>
            </a:r>
          </a:p>
          <a:p>
            <a:endParaRPr lang="en-US" dirty="0"/>
          </a:p>
          <a:p>
            <a:endParaRPr lang="en-US" dirty="0"/>
          </a:p>
        </p:txBody>
      </p:sp>
      <p:pic>
        <p:nvPicPr>
          <p:cNvPr id="4" name="Picture 3"/>
          <p:cNvPicPr>
            <a:picLocks noChangeAspect="1"/>
          </p:cNvPicPr>
          <p:nvPr/>
        </p:nvPicPr>
        <p:blipFill>
          <a:blip r:embed="rId2"/>
          <a:stretch>
            <a:fillRect/>
          </a:stretch>
        </p:blipFill>
        <p:spPr>
          <a:xfrm>
            <a:off x="1429555" y="3250140"/>
            <a:ext cx="7836324" cy="3513347"/>
          </a:xfrm>
          <a:prstGeom prst="rect">
            <a:avLst/>
          </a:prstGeom>
        </p:spPr>
      </p:pic>
    </p:spTree>
    <p:extLst>
      <p:ext uri="{BB962C8B-B14F-4D97-AF65-F5344CB8AC3E}">
        <p14:creationId xmlns:p14="http://schemas.microsoft.com/office/powerpoint/2010/main" val="6074770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Agenda</a:t>
            </a:r>
            <a:endParaRPr lang="en-US" dirty="0"/>
          </a:p>
        </p:txBody>
      </p:sp>
      <p:sp>
        <p:nvSpPr>
          <p:cNvPr id="3" name="Content Placeholder 2"/>
          <p:cNvSpPr>
            <a:spLocks noGrp="1"/>
          </p:cNvSpPr>
          <p:nvPr>
            <p:ph idx="1"/>
          </p:nvPr>
        </p:nvSpPr>
        <p:spPr/>
        <p:txBody>
          <a:bodyPr/>
          <a:lstStyle/>
          <a:p>
            <a:r>
              <a:rPr lang="en-US" dirty="0" smtClean="0"/>
              <a:t>Survey of science, technology, and medicine throughout early Indian history</a:t>
            </a:r>
          </a:p>
          <a:p>
            <a:endParaRPr lang="en-US" dirty="0"/>
          </a:p>
          <a:p>
            <a:r>
              <a:rPr lang="en-US" dirty="0" smtClean="0"/>
              <a:t>Our last non-western civilization before we turn to Western Europe</a:t>
            </a:r>
          </a:p>
          <a:p>
            <a:endParaRPr lang="en-US" dirty="0"/>
          </a:p>
          <a:p>
            <a:r>
              <a:rPr lang="en-US" dirty="0" smtClean="0"/>
              <a:t>Remember to compare and contrast the civilization</a:t>
            </a:r>
          </a:p>
          <a:p>
            <a:endParaRPr lang="en-US" dirty="0"/>
          </a:p>
          <a:p>
            <a:r>
              <a:rPr lang="en-US" dirty="0" smtClean="0"/>
              <a:t>A list of chapters for the exam will be posted this weekend (but you can consult the syllabus)</a:t>
            </a:r>
            <a:endParaRPr lang="en-US" dirty="0"/>
          </a:p>
        </p:txBody>
      </p:sp>
    </p:spTree>
    <p:extLst>
      <p:ext uri="{BB962C8B-B14F-4D97-AF65-F5344CB8AC3E}">
        <p14:creationId xmlns:p14="http://schemas.microsoft.com/office/powerpoint/2010/main" val="13665508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Sanskrit</a:t>
            </a:r>
            <a:endParaRPr lang="en-US" dirty="0"/>
          </a:p>
        </p:txBody>
      </p:sp>
      <p:pic>
        <p:nvPicPr>
          <p:cNvPr id="10242" name="Picture 2" descr="Image result for language tree sanskrit latin"/>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5880" y="2294407"/>
            <a:ext cx="3338086" cy="4317742"/>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Image result for language tree of the worl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5303" y="1961658"/>
            <a:ext cx="6567197" cy="4274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59767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Linguistics </a:t>
            </a:r>
            <a:r>
              <a:rPr lang="en-US" dirty="0" smtClean="0"/>
              <a:t>is</a:t>
            </a:r>
            <a:r>
              <a:rPr lang="en-US" dirty="0" smtClean="0"/>
              <a:t> </a:t>
            </a:r>
            <a:r>
              <a:rPr lang="en-US" dirty="0" smtClean="0"/>
              <a:t>SO interesting!</a:t>
            </a:r>
            <a:endParaRPr lang="en-US" dirty="0"/>
          </a:p>
        </p:txBody>
      </p:sp>
      <p:pic>
        <p:nvPicPr>
          <p:cNvPr id="4" name="Content Placeholder 3"/>
          <p:cNvPicPr>
            <a:picLocks noGrp="1" noChangeAspect="1"/>
          </p:cNvPicPr>
          <p:nvPr>
            <p:ph idx="1"/>
          </p:nvPr>
        </p:nvPicPr>
        <p:blipFill>
          <a:blip r:embed="rId2"/>
          <a:stretch>
            <a:fillRect/>
          </a:stretch>
        </p:blipFill>
        <p:spPr>
          <a:xfrm>
            <a:off x="1572400" y="2092817"/>
            <a:ext cx="7926519" cy="4765183"/>
          </a:xfrm>
          <a:prstGeom prst="rect">
            <a:avLst/>
          </a:prstGeom>
        </p:spPr>
      </p:pic>
    </p:spTree>
    <p:extLst>
      <p:ext uri="{BB962C8B-B14F-4D97-AF65-F5344CB8AC3E}">
        <p14:creationId xmlns:p14="http://schemas.microsoft.com/office/powerpoint/2010/main" val="14518943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Puranas</a:t>
            </a:r>
            <a:endParaRPr lang="en-US" dirty="0"/>
          </a:p>
        </p:txBody>
      </p:sp>
      <p:sp>
        <p:nvSpPr>
          <p:cNvPr id="3" name="Content Placeholder 2"/>
          <p:cNvSpPr>
            <a:spLocks noGrp="1"/>
          </p:cNvSpPr>
          <p:nvPr>
            <p:ph idx="1"/>
          </p:nvPr>
        </p:nvSpPr>
        <p:spPr/>
        <p:txBody>
          <a:bodyPr/>
          <a:lstStyle/>
          <a:p>
            <a:r>
              <a:rPr lang="en-US" dirty="0" smtClean="0"/>
              <a:t>They treat the whole Vedic Cosmology (creation cycles, history of gods, story of humankind) and Hindu Mythology up to about 1000 CE</a:t>
            </a:r>
          </a:p>
          <a:p>
            <a:r>
              <a:rPr lang="en-US" dirty="0" smtClean="0"/>
              <a:t>There are other texts that are about more specific subjects that might be re-writings of subjects discussed in the Vedas</a:t>
            </a:r>
            <a:endParaRPr lang="en-US" dirty="0"/>
          </a:p>
        </p:txBody>
      </p:sp>
      <p:pic>
        <p:nvPicPr>
          <p:cNvPr id="4" name="Picture 3"/>
          <p:cNvPicPr>
            <a:picLocks noChangeAspect="1"/>
          </p:cNvPicPr>
          <p:nvPr/>
        </p:nvPicPr>
        <p:blipFill>
          <a:blip r:embed="rId2"/>
          <a:stretch>
            <a:fillRect/>
          </a:stretch>
        </p:blipFill>
        <p:spPr>
          <a:xfrm>
            <a:off x="7006107" y="3835737"/>
            <a:ext cx="4146632" cy="2816670"/>
          </a:xfrm>
          <a:prstGeom prst="rect">
            <a:avLst/>
          </a:prstGeom>
        </p:spPr>
      </p:pic>
    </p:spTree>
    <p:extLst>
      <p:ext uri="{BB962C8B-B14F-4D97-AF65-F5344CB8AC3E}">
        <p14:creationId xmlns:p14="http://schemas.microsoft.com/office/powerpoint/2010/main" val="29157005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The Vedas: They Tell us Many Things about Science and Natural Ideas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Mostly a pastoral, even semi-nomadic people</a:t>
            </a:r>
          </a:p>
          <a:p>
            <a:endParaRPr lang="en-US" dirty="0"/>
          </a:p>
          <a:p>
            <a:r>
              <a:rPr lang="en-US" dirty="0" smtClean="0"/>
              <a:t>Not like Harappan Culture</a:t>
            </a:r>
          </a:p>
          <a:p>
            <a:endParaRPr lang="en-US" dirty="0"/>
          </a:p>
          <a:p>
            <a:r>
              <a:rPr lang="en-US" dirty="0" smtClean="0"/>
              <a:t>Became </a:t>
            </a:r>
            <a:r>
              <a:rPr lang="en-US" dirty="0" smtClean="0"/>
              <a:t>stratified </a:t>
            </a:r>
            <a:r>
              <a:rPr lang="en-US" dirty="0" smtClean="0"/>
              <a:t>society over time: according to birth </a:t>
            </a:r>
            <a:r>
              <a:rPr lang="en-US" dirty="0" smtClean="0"/>
              <a:t>and </a:t>
            </a:r>
            <a:r>
              <a:rPr lang="en-US" dirty="0" smtClean="0"/>
              <a:t>ruled by a dynastic monarchy</a:t>
            </a:r>
          </a:p>
          <a:p>
            <a:pPr marL="0" indent="0">
              <a:buNone/>
            </a:pPr>
            <a:endParaRPr lang="en-US" dirty="0"/>
          </a:p>
          <a:p>
            <a:r>
              <a:rPr lang="en-US" dirty="0" smtClean="0"/>
              <a:t>Courts patronized artistic and scientific expression</a:t>
            </a:r>
          </a:p>
          <a:p>
            <a:endParaRPr lang="en-US" dirty="0"/>
          </a:p>
          <a:p>
            <a:r>
              <a:rPr lang="en-US" dirty="0" smtClean="0"/>
              <a:t>Different classes emerged </a:t>
            </a:r>
            <a:endParaRPr lang="en-US" dirty="0"/>
          </a:p>
        </p:txBody>
      </p:sp>
    </p:spTree>
    <p:extLst>
      <p:ext uri="{BB962C8B-B14F-4D97-AF65-F5344CB8AC3E}">
        <p14:creationId xmlns:p14="http://schemas.microsoft.com/office/powerpoint/2010/main" val="4964406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Stratified Society</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Parts of a cultural body:</a:t>
            </a:r>
          </a:p>
          <a:p>
            <a:endParaRPr lang="en-US" dirty="0"/>
          </a:p>
          <a:p>
            <a:r>
              <a:rPr lang="en-US" dirty="0" err="1" smtClean="0"/>
              <a:t>Brahmanas</a:t>
            </a:r>
            <a:r>
              <a:rPr lang="en-US" dirty="0" smtClean="0"/>
              <a:t>/Brahmin: Scholarly/priestly </a:t>
            </a:r>
            <a:r>
              <a:rPr lang="en-US" dirty="0" smtClean="0"/>
              <a:t>class, presented the mouth according to Vedic culture</a:t>
            </a:r>
          </a:p>
          <a:p>
            <a:endParaRPr lang="en-US" dirty="0"/>
          </a:p>
          <a:p>
            <a:r>
              <a:rPr lang="en-US" dirty="0" smtClean="0"/>
              <a:t>Kshatriyas (aka Rajanyas), </a:t>
            </a:r>
            <a:r>
              <a:rPr lang="en-US" dirty="0" smtClean="0"/>
              <a:t>Ruling/warrior class</a:t>
            </a:r>
            <a:r>
              <a:rPr lang="en-US" dirty="0" smtClean="0"/>
              <a:t>, were the arms</a:t>
            </a:r>
          </a:p>
          <a:p>
            <a:endParaRPr lang="en-US" dirty="0"/>
          </a:p>
          <a:p>
            <a:r>
              <a:rPr lang="en-US" dirty="0" err="1" smtClean="0"/>
              <a:t>Vaishyas</a:t>
            </a:r>
            <a:r>
              <a:rPr lang="en-US" dirty="0" smtClean="0"/>
              <a:t>: </a:t>
            </a:r>
            <a:r>
              <a:rPr lang="en-US" dirty="0" smtClean="0"/>
              <a:t>Business and Merchant Class—perhaps the largest part of society, and the </a:t>
            </a:r>
            <a:r>
              <a:rPr lang="en-US" dirty="0" smtClean="0"/>
              <a:t>stomach [or thighs]</a:t>
            </a:r>
            <a:endParaRPr lang="en-US" dirty="0" smtClean="0"/>
          </a:p>
          <a:p>
            <a:endParaRPr lang="en-US" dirty="0"/>
          </a:p>
          <a:p>
            <a:r>
              <a:rPr lang="en-US" dirty="0" smtClean="0"/>
              <a:t>Shudras</a:t>
            </a:r>
            <a:r>
              <a:rPr lang="en-US" dirty="0" smtClean="0"/>
              <a:t>: laboring class, constituted the feed on which society stood</a:t>
            </a:r>
          </a:p>
        </p:txBody>
      </p:sp>
    </p:spTree>
    <p:extLst>
      <p:ext uri="{BB962C8B-B14F-4D97-AF65-F5344CB8AC3E}">
        <p14:creationId xmlns:p14="http://schemas.microsoft.com/office/powerpoint/2010/main" val="32141959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Cosmology</a:t>
            </a:r>
            <a:endParaRPr lang="en-US" dirty="0"/>
          </a:p>
        </p:txBody>
      </p:sp>
      <p:pic>
        <p:nvPicPr>
          <p:cNvPr id="4" name="Content Placeholder 3"/>
          <p:cNvPicPr>
            <a:picLocks noGrp="1" noChangeAspect="1"/>
          </p:cNvPicPr>
          <p:nvPr>
            <p:ph idx="1"/>
          </p:nvPr>
        </p:nvPicPr>
        <p:blipFill>
          <a:blip r:embed="rId2"/>
          <a:stretch>
            <a:fillRect/>
          </a:stretch>
        </p:blipFill>
        <p:spPr>
          <a:xfrm>
            <a:off x="5790974" y="1327150"/>
            <a:ext cx="4125393" cy="5177368"/>
          </a:xfrm>
          <a:prstGeom prst="rect">
            <a:avLst/>
          </a:prstGeom>
        </p:spPr>
      </p:pic>
    </p:spTree>
    <p:extLst>
      <p:ext uri="{BB962C8B-B14F-4D97-AF65-F5344CB8AC3E}">
        <p14:creationId xmlns:p14="http://schemas.microsoft.com/office/powerpoint/2010/main" val="6706977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Vedas and Astronomy</a:t>
            </a:r>
            <a:endParaRPr lang="en-US" dirty="0"/>
          </a:p>
        </p:txBody>
      </p:sp>
      <p:sp>
        <p:nvSpPr>
          <p:cNvPr id="3" name="Content Placeholder 2"/>
          <p:cNvSpPr>
            <a:spLocks noGrp="1"/>
          </p:cNvSpPr>
          <p:nvPr>
            <p:ph idx="1"/>
          </p:nvPr>
        </p:nvSpPr>
        <p:spPr/>
        <p:txBody>
          <a:bodyPr>
            <a:normAutofit lnSpcReduction="10000"/>
          </a:bodyPr>
          <a:lstStyle/>
          <a:p>
            <a:r>
              <a:rPr lang="en-US" dirty="0" smtClean="0"/>
              <a:t>General Remarks about Astronomy—the Why</a:t>
            </a:r>
          </a:p>
          <a:p>
            <a:endParaRPr lang="en-US" dirty="0"/>
          </a:p>
          <a:p>
            <a:r>
              <a:rPr lang="en-US" dirty="0" smtClean="0"/>
              <a:t>Vedas and Astronomy</a:t>
            </a:r>
          </a:p>
          <a:p>
            <a:endParaRPr lang="en-US" dirty="0"/>
          </a:p>
          <a:p>
            <a:r>
              <a:rPr lang="en-US" dirty="0" smtClean="0"/>
              <a:t>Unity at every level</a:t>
            </a:r>
          </a:p>
          <a:p>
            <a:endParaRPr lang="en-US" dirty="0"/>
          </a:p>
          <a:p>
            <a:r>
              <a:rPr lang="en-US" dirty="0" smtClean="0"/>
              <a:t>Scholars argue that Vedas are based on astrological knowledge?</a:t>
            </a:r>
          </a:p>
          <a:p>
            <a:endParaRPr lang="en-US" dirty="0"/>
          </a:p>
          <a:p>
            <a:r>
              <a:rPr lang="en-US" dirty="0" smtClean="0"/>
              <a:t>Rituals and astrology</a:t>
            </a:r>
            <a:endParaRPr lang="en-US" dirty="0"/>
          </a:p>
        </p:txBody>
      </p:sp>
    </p:spTree>
    <p:extLst>
      <p:ext uri="{BB962C8B-B14F-4D97-AF65-F5344CB8AC3E}">
        <p14:creationId xmlns:p14="http://schemas.microsoft.com/office/powerpoint/2010/main" val="33599361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Vedic Zodiac—Stations (27/28)</a:t>
            </a:r>
            <a:endParaRPr lang="en-US" dirty="0"/>
          </a:p>
        </p:txBody>
      </p:sp>
      <p:pic>
        <p:nvPicPr>
          <p:cNvPr id="4" name="Content Placeholder 3"/>
          <p:cNvPicPr>
            <a:picLocks noGrp="1" noChangeAspect="1"/>
          </p:cNvPicPr>
          <p:nvPr>
            <p:ph idx="1"/>
          </p:nvPr>
        </p:nvPicPr>
        <p:blipFill>
          <a:blip r:embed="rId2"/>
          <a:stretch>
            <a:fillRect/>
          </a:stretch>
        </p:blipFill>
        <p:spPr>
          <a:xfrm>
            <a:off x="3245475" y="1840669"/>
            <a:ext cx="4559121" cy="5037245"/>
          </a:xfrm>
          <a:prstGeom prst="rect">
            <a:avLst/>
          </a:prstGeom>
        </p:spPr>
      </p:pic>
    </p:spTree>
    <p:extLst>
      <p:ext uri="{BB962C8B-B14F-4D97-AF65-F5344CB8AC3E}">
        <p14:creationId xmlns:p14="http://schemas.microsoft.com/office/powerpoint/2010/main" val="35176282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mtClean="0"/>
              <a:t>Aryabhata</a:t>
            </a:r>
            <a:endParaRPr lang="en-US" dirty="0"/>
          </a:p>
        </p:txBody>
      </p:sp>
      <p:pic>
        <p:nvPicPr>
          <p:cNvPr id="12290" name="Picture 2" descr="Image result for Aryabhatta"/>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23900" y="2204255"/>
            <a:ext cx="2992044" cy="4281991"/>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Image result for Aryabhat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5919" y="2638805"/>
            <a:ext cx="4610100" cy="362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48212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Two Famous Lines</a:t>
            </a:r>
            <a:endParaRPr lang="en-US" dirty="0"/>
          </a:p>
        </p:txBody>
      </p:sp>
      <p:sp>
        <p:nvSpPr>
          <p:cNvPr id="3" name="Content Placeholder 2"/>
          <p:cNvSpPr>
            <a:spLocks noGrp="1"/>
          </p:cNvSpPr>
          <p:nvPr>
            <p:ph idx="1"/>
          </p:nvPr>
        </p:nvSpPr>
        <p:spPr/>
        <p:txBody>
          <a:bodyPr/>
          <a:lstStyle/>
          <a:p>
            <a:r>
              <a:rPr lang="en-US" dirty="0" smtClean="0"/>
              <a:t>“Half of the spheres of the Earth, the planets, and the asterisms [stars] is darkened by their shadows, and half, being turned toward the Sun, is light…according to their size…</a:t>
            </a:r>
          </a:p>
          <a:p>
            <a:r>
              <a:rPr lang="en-US" dirty="0" smtClean="0"/>
              <a:t>As a man in a boat going forward sees a stationary object moving backward, just so a [Sri] Lanka man sees the stationary asterisms [stars] moving backward in a straight line.”</a:t>
            </a:r>
            <a:endParaRPr lang="en-US" dirty="0"/>
          </a:p>
        </p:txBody>
      </p:sp>
    </p:spTree>
    <p:extLst>
      <p:ext uri="{BB962C8B-B14F-4D97-AF65-F5344CB8AC3E}">
        <p14:creationId xmlns:p14="http://schemas.microsoft.com/office/powerpoint/2010/main" val="12047243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Key Quotations to Get Us Started</a:t>
            </a:r>
            <a:endParaRPr lang="en-US" dirty="0"/>
          </a:p>
        </p:txBody>
      </p:sp>
      <p:sp>
        <p:nvSpPr>
          <p:cNvPr id="3" name="Content Placeholder 2"/>
          <p:cNvSpPr>
            <a:spLocks noGrp="1"/>
          </p:cNvSpPr>
          <p:nvPr>
            <p:ph idx="1"/>
          </p:nvPr>
        </p:nvSpPr>
        <p:spPr/>
        <p:txBody>
          <a:bodyPr/>
          <a:lstStyle/>
          <a:p>
            <a:r>
              <a:rPr lang="en-US" dirty="0" smtClean="0"/>
              <a:t>From the </a:t>
            </a:r>
            <a:r>
              <a:rPr lang="en-US" i="1" dirty="0" smtClean="0"/>
              <a:t>Aryabhata</a:t>
            </a:r>
            <a:r>
              <a:rPr lang="en-US" dirty="0" smtClean="0"/>
              <a:t> [The most influential work of early Indian mathematical astronomy, written around 6</a:t>
            </a:r>
            <a:r>
              <a:rPr lang="en-US" baseline="30000" dirty="0" smtClean="0"/>
              <a:t>th</a:t>
            </a:r>
            <a:r>
              <a:rPr lang="en-US" dirty="0" smtClean="0"/>
              <a:t> Century </a:t>
            </a:r>
            <a:r>
              <a:rPr lang="en-US" dirty="0" smtClean="0"/>
              <a:t>CE]</a:t>
            </a:r>
            <a:endParaRPr lang="en-US" dirty="0" smtClean="0"/>
          </a:p>
          <a:p>
            <a:r>
              <a:rPr lang="en-US" dirty="0" smtClean="0"/>
              <a:t>“Whoever knows…the movements of the Earth and the planets in the sphere of the asterisms, [travels] through the paths of the planets and constellations and goes to the higher Brahman [God].”</a:t>
            </a:r>
          </a:p>
          <a:p>
            <a:endParaRPr lang="en-US" dirty="0"/>
          </a:p>
          <a:p>
            <a:r>
              <a:rPr lang="en-US" dirty="0" smtClean="0"/>
              <a:t>“He who disparages this universally true science of astronomy…loses his good deeds and his long life.”</a:t>
            </a:r>
          </a:p>
        </p:txBody>
      </p:sp>
    </p:spTree>
    <p:extLst>
      <p:ext uri="{BB962C8B-B14F-4D97-AF65-F5344CB8AC3E}">
        <p14:creationId xmlns:p14="http://schemas.microsoft.com/office/powerpoint/2010/main" val="15540931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Ayurveda (Ayur-Meaning Life; Veda-Knowledge</a:t>
            </a:r>
            <a:endParaRPr lang="en-US" dirty="0"/>
          </a:p>
        </p:txBody>
      </p:sp>
      <p:pic>
        <p:nvPicPr>
          <p:cNvPr id="13314" name="Picture 2" descr="Image result for Ayurveda"/>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8930" y="2822441"/>
            <a:ext cx="3416300" cy="3416300"/>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Image result for al andalusi history of scie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30618" y="2558916"/>
            <a:ext cx="2628900" cy="3943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83295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Discussing Indian Medicine, Al-Andalusi</a:t>
            </a:r>
            <a:endParaRPr lang="en-US" dirty="0"/>
          </a:p>
        </p:txBody>
      </p:sp>
      <p:sp>
        <p:nvSpPr>
          <p:cNvPr id="3" name="Content Placeholder 2"/>
          <p:cNvSpPr>
            <a:spLocks noGrp="1"/>
          </p:cNvSpPr>
          <p:nvPr>
            <p:ph idx="1"/>
          </p:nvPr>
        </p:nvSpPr>
        <p:spPr/>
        <p:txBody>
          <a:bodyPr/>
          <a:lstStyle/>
          <a:p>
            <a:r>
              <a:rPr lang="en-US" dirty="0" smtClean="0"/>
              <a:t>“They [Indians] have surpassed all the other peoples in their knowledge of medical science and the strength of various dugs, the characteristics of compounds, and the peculiarities [diversity] of substances.”</a:t>
            </a:r>
            <a:endParaRPr lang="en-US" dirty="0"/>
          </a:p>
        </p:txBody>
      </p:sp>
    </p:spTree>
    <p:extLst>
      <p:ext uri="{BB962C8B-B14F-4D97-AF65-F5344CB8AC3E}">
        <p14:creationId xmlns:p14="http://schemas.microsoft.com/office/powerpoint/2010/main" val="26580643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Short and General Notes About Indian Medicine</a:t>
            </a:r>
            <a:endParaRPr lang="en-US" dirty="0"/>
          </a:p>
        </p:txBody>
      </p:sp>
      <p:sp>
        <p:nvSpPr>
          <p:cNvPr id="3" name="Content Placeholder 2"/>
          <p:cNvSpPr>
            <a:spLocks noGrp="1"/>
          </p:cNvSpPr>
          <p:nvPr>
            <p:ph idx="1"/>
          </p:nvPr>
        </p:nvSpPr>
        <p:spPr/>
        <p:txBody>
          <a:bodyPr>
            <a:normAutofit lnSpcReduction="10000"/>
          </a:bodyPr>
          <a:lstStyle/>
          <a:p>
            <a:r>
              <a:rPr lang="en-US" dirty="0" smtClean="0"/>
              <a:t>Well respected and till practiced (like TCM still has continual usage)</a:t>
            </a:r>
          </a:p>
          <a:p>
            <a:r>
              <a:rPr lang="en-US" dirty="0" smtClean="0"/>
              <a:t>All things are connected! Have all elements in the cosmos </a:t>
            </a:r>
            <a:r>
              <a:rPr lang="en-US" dirty="0" smtClean="0">
                <a:sym typeface="Wingdings" panose="05000000000000000000" pitchFamily="2" charset="2"/>
              </a:rPr>
              <a:t></a:t>
            </a:r>
          </a:p>
          <a:p>
            <a:r>
              <a:rPr lang="en-US" dirty="0" smtClean="0">
                <a:sym typeface="Wingdings" panose="05000000000000000000" pitchFamily="2" charset="2"/>
              </a:rPr>
              <a:t>Health and disease come from the interconnectedness of the mind, body, and the larger world</a:t>
            </a:r>
          </a:p>
          <a:p>
            <a:r>
              <a:rPr lang="en-US" dirty="0" smtClean="0">
                <a:sym typeface="Wingdings" panose="05000000000000000000" pitchFamily="2" charset="2"/>
              </a:rPr>
              <a:t>Interactions between those three above and the world</a:t>
            </a:r>
          </a:p>
          <a:p>
            <a:r>
              <a:rPr lang="en-US" dirty="0" smtClean="0">
                <a:sym typeface="Wingdings" panose="05000000000000000000" pitchFamily="2" charset="2"/>
              </a:rPr>
              <a:t>Whole person emphasis and balance!</a:t>
            </a:r>
          </a:p>
          <a:p>
            <a:r>
              <a:rPr lang="en-US" dirty="0" smtClean="0">
                <a:sym typeface="Wingdings" panose="05000000000000000000" pitchFamily="2" charset="2"/>
              </a:rPr>
              <a:t>Keep harmony</a:t>
            </a:r>
          </a:p>
          <a:p>
            <a:r>
              <a:rPr lang="en-US" dirty="0" smtClean="0">
                <a:sym typeface="Wingdings" panose="05000000000000000000" pitchFamily="2" charset="2"/>
              </a:rPr>
              <a:t>Disease comes from a sophisticated theory of imbalance!</a:t>
            </a:r>
          </a:p>
          <a:p>
            <a:pPr lvl="1"/>
            <a:r>
              <a:rPr lang="en-US" dirty="0" smtClean="0">
                <a:sym typeface="Wingdings" panose="05000000000000000000" pitchFamily="2" charset="2"/>
              </a:rPr>
              <a:t>Stress (bad)   relaxation-meditation (rebalance)</a:t>
            </a:r>
            <a:endParaRPr lang="en-US" dirty="0"/>
          </a:p>
        </p:txBody>
      </p:sp>
    </p:spTree>
    <p:extLst>
      <p:ext uri="{BB962C8B-B14F-4D97-AF65-F5344CB8AC3E}">
        <p14:creationId xmlns:p14="http://schemas.microsoft.com/office/powerpoint/2010/main" val="41659442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From the Charaka</a:t>
            </a:r>
            <a:endParaRPr lang="en-US" dirty="0"/>
          </a:p>
        </p:txBody>
      </p:sp>
      <p:sp>
        <p:nvSpPr>
          <p:cNvPr id="3" name="Content Placeholder 2"/>
          <p:cNvSpPr>
            <a:spLocks noGrp="1"/>
          </p:cNvSpPr>
          <p:nvPr>
            <p:ph idx="1"/>
          </p:nvPr>
        </p:nvSpPr>
        <p:spPr/>
        <p:txBody>
          <a:bodyPr/>
          <a:lstStyle/>
          <a:p>
            <a:r>
              <a:rPr lang="en-US" dirty="0" smtClean="0"/>
              <a:t>“A doctor should drink snake’s poison or hot iron instead of asking for money from a patient. In other words, a doctor must not take money from a patient even for saving his life…This is the reason that a person who wants to become a doctor must make arrangements for his basic needs. He should be able to accumulate medicine and herbs so that he serves society and saves people’s lives.”</a:t>
            </a:r>
            <a:endParaRPr lang="en-US" dirty="0"/>
          </a:p>
        </p:txBody>
      </p:sp>
    </p:spTree>
    <p:extLst>
      <p:ext uri="{BB962C8B-B14F-4D97-AF65-F5344CB8AC3E}">
        <p14:creationId xmlns:p14="http://schemas.microsoft.com/office/powerpoint/2010/main" val="32562178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Perhaps Echoes in Religion and Science</a:t>
            </a:r>
            <a:endParaRPr lang="en-US" dirty="0"/>
          </a:p>
        </p:txBody>
      </p:sp>
      <p:sp>
        <p:nvSpPr>
          <p:cNvPr id="3" name="Content Placeholder 2"/>
          <p:cNvSpPr>
            <a:spLocks noGrp="1"/>
          </p:cNvSpPr>
          <p:nvPr>
            <p:ph idx="1"/>
          </p:nvPr>
        </p:nvSpPr>
        <p:spPr/>
        <p:txBody>
          <a:bodyPr/>
          <a:lstStyle/>
          <a:p>
            <a:r>
              <a:rPr lang="en-US" dirty="0" smtClean="0"/>
              <a:t>From the writings of Isaac Newton, “This most beautiful system of the Sun, planets, and comets could only proceed from the counsel and domination of an intelligent and all-powerful Being.”</a:t>
            </a:r>
          </a:p>
          <a:p>
            <a:endParaRPr lang="en-US" dirty="0"/>
          </a:p>
          <a:p>
            <a:r>
              <a:rPr lang="en-US" dirty="0" smtClean="0"/>
              <a:t>From the </a:t>
            </a:r>
            <a:r>
              <a:rPr lang="en-US" dirty="0" err="1" smtClean="0"/>
              <a:t>Rg</a:t>
            </a:r>
            <a:r>
              <a:rPr lang="en-US" dirty="0" smtClean="0"/>
              <a:t> </a:t>
            </a:r>
            <a:r>
              <a:rPr lang="en-US" dirty="0" smtClean="0"/>
              <a:t>Veda: “O Shakers of the earth, moved by whose wisdom, whose design?...When what is strong ye overthrow, and whirl about each ponderous thing…Your course is through the forest trees of earth, and through the fissures of the rocks…Even the earth herself listened as ye came near, and men were sorely terrified.”</a:t>
            </a:r>
            <a:endParaRPr lang="en-US" dirty="0"/>
          </a:p>
        </p:txBody>
      </p:sp>
    </p:spTree>
    <p:extLst>
      <p:ext uri="{BB962C8B-B14F-4D97-AF65-F5344CB8AC3E}">
        <p14:creationId xmlns:p14="http://schemas.microsoft.com/office/powerpoint/2010/main" val="353177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From the Writings of J. Robert Oppenheimer</a:t>
            </a:r>
            <a:endParaRPr lang="en-US" dirty="0"/>
          </a:p>
        </p:txBody>
      </p:sp>
      <p:sp>
        <p:nvSpPr>
          <p:cNvPr id="3" name="Content Placeholder 2"/>
          <p:cNvSpPr>
            <a:spLocks noGrp="1"/>
          </p:cNvSpPr>
          <p:nvPr>
            <p:ph idx="1"/>
          </p:nvPr>
        </p:nvSpPr>
        <p:spPr/>
        <p:txBody>
          <a:bodyPr/>
          <a:lstStyle/>
          <a:p>
            <a:r>
              <a:rPr lang="en-US" dirty="0" smtClean="0"/>
              <a:t>One of the participants of the Manhattan Project; also comes out against project</a:t>
            </a:r>
          </a:p>
          <a:p>
            <a:r>
              <a:rPr lang="en-US" dirty="0" smtClean="0"/>
              <a:t>Quoted the Bhagwat-Gita after the 1945 Atomic Bomb Detonation over Hiroshima</a:t>
            </a:r>
          </a:p>
          <a:p>
            <a:r>
              <a:rPr lang="en-US" dirty="0" smtClean="0"/>
              <a:t>“I am become death, destroyer of worlds…”</a:t>
            </a:r>
          </a:p>
          <a:p>
            <a:r>
              <a:rPr lang="en-US" dirty="0" smtClean="0"/>
              <a:t>From </a:t>
            </a:r>
            <a:r>
              <a:rPr lang="en-US" dirty="0"/>
              <a:t>the text: </a:t>
            </a:r>
            <a:r>
              <a:rPr lang="en-US" dirty="0" smtClean="0"/>
              <a:t>“The </a:t>
            </a:r>
            <a:r>
              <a:rPr lang="en-US" dirty="0"/>
              <a:t>Blessed Lord said: Time I am, destroyer of the worlds, and I have come to engage all people. With the exception of you [the Pāṇḍavas], all the soldiers here on both sides will be slain</a:t>
            </a:r>
            <a:r>
              <a:rPr lang="en-US" dirty="0" smtClean="0"/>
              <a:t>.”</a:t>
            </a:r>
            <a:endParaRPr lang="en-US" dirty="0"/>
          </a:p>
        </p:txBody>
      </p:sp>
    </p:spTree>
    <p:extLst>
      <p:ext uri="{BB962C8B-B14F-4D97-AF65-F5344CB8AC3E}">
        <p14:creationId xmlns:p14="http://schemas.microsoft.com/office/powerpoint/2010/main" val="304180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Blending of Traditions</a:t>
            </a:r>
            <a:endParaRPr lang="en-US" dirty="0"/>
          </a:p>
        </p:txBody>
      </p:sp>
      <p:sp>
        <p:nvSpPr>
          <p:cNvPr id="3" name="Content Placeholder 2"/>
          <p:cNvSpPr>
            <a:spLocks noGrp="1"/>
          </p:cNvSpPr>
          <p:nvPr>
            <p:ph idx="1"/>
          </p:nvPr>
        </p:nvSpPr>
        <p:spPr/>
        <p:txBody>
          <a:bodyPr/>
          <a:lstStyle/>
          <a:p>
            <a:r>
              <a:rPr lang="en-US" dirty="0" smtClean="0"/>
              <a:t>Indian Science is often characterized by the blending of many different traditions</a:t>
            </a:r>
          </a:p>
          <a:p>
            <a:endParaRPr lang="en-US" dirty="0"/>
          </a:p>
          <a:p>
            <a:r>
              <a:rPr lang="en-US" dirty="0" smtClean="0"/>
              <a:t>Just look at its location on the map!</a:t>
            </a:r>
          </a:p>
          <a:p>
            <a:endParaRPr lang="en-US" dirty="0"/>
          </a:p>
          <a:p>
            <a:r>
              <a:rPr lang="en-US" dirty="0" smtClean="0"/>
              <a:t>Location, Location, Location </a:t>
            </a:r>
            <a:endParaRPr lang="en-US" dirty="0"/>
          </a:p>
        </p:txBody>
      </p:sp>
    </p:spTree>
    <p:extLst>
      <p:ext uri="{BB962C8B-B14F-4D97-AF65-F5344CB8AC3E}">
        <p14:creationId xmlns:p14="http://schemas.microsoft.com/office/powerpoint/2010/main" val="852680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General Map</a:t>
            </a:r>
            <a:endParaRPr lang="en-US" dirty="0"/>
          </a:p>
        </p:txBody>
      </p:sp>
      <p:pic>
        <p:nvPicPr>
          <p:cNvPr id="1026" name="Picture 2" descr="Image result for location of india in ancient world"/>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87144" y="1919519"/>
            <a:ext cx="4340180" cy="48084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5059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The World in the Time of Alexander the Great</a:t>
            </a:r>
            <a:endParaRPr lang="en-US" dirty="0"/>
          </a:p>
        </p:txBody>
      </p:sp>
      <p:pic>
        <p:nvPicPr>
          <p:cNvPr id="2050" name="Picture 2" descr="Image result for map of india with ancient empires macedonia"/>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31831" y="2012831"/>
            <a:ext cx="8242478" cy="457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314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India Goes through a lot of Changes</a:t>
            </a:r>
            <a:endParaRPr lang="en-US" dirty="0"/>
          </a:p>
        </p:txBody>
      </p:sp>
      <p:pic>
        <p:nvPicPr>
          <p:cNvPr id="3074" name="Picture 2" descr="Image result for history of india in map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45248" y="1893195"/>
            <a:ext cx="6147514" cy="4610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743646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docProps/app.xml><?xml version="1.0" encoding="utf-8"?>
<Properties xmlns="http://schemas.openxmlformats.org/officeDocument/2006/extended-properties" xmlns:vt="http://schemas.openxmlformats.org/officeDocument/2006/docPropsVTypes">
  <Template>Ion Boardroom</Template>
  <TotalTime>358</TotalTime>
  <Words>1121</Words>
  <Application>Microsoft Office PowerPoint</Application>
  <PresentationFormat>Widescreen</PresentationFormat>
  <Paragraphs>127</Paragraphs>
  <Slides>33</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Century Gothic</vt:lpstr>
      <vt:lpstr>Wingdings</vt:lpstr>
      <vt:lpstr>Wingdings 3</vt:lpstr>
      <vt:lpstr>Ion Boardroom</vt:lpstr>
      <vt:lpstr>Science and Technology in India</vt:lpstr>
      <vt:lpstr>Agenda</vt:lpstr>
      <vt:lpstr>Key Quotations to Get Us Started</vt:lpstr>
      <vt:lpstr>Perhaps Echoes in Religion and Science</vt:lpstr>
      <vt:lpstr>From the Writings of J. Robert Oppenheimer</vt:lpstr>
      <vt:lpstr>Blending of Traditions</vt:lpstr>
      <vt:lpstr>General Map</vt:lpstr>
      <vt:lpstr>The World in the Time of Alexander the Great</vt:lpstr>
      <vt:lpstr>India Goes through a lot of Changes</vt:lpstr>
      <vt:lpstr>Timeline of Indian History (Very Long &amp; Good Reference)</vt:lpstr>
      <vt:lpstr>Background of the Indus Valley Civilization</vt:lpstr>
      <vt:lpstr>Introduction to Early Indian History</vt:lpstr>
      <vt:lpstr>Mehrgarh</vt:lpstr>
      <vt:lpstr>City of Harappa</vt:lpstr>
      <vt:lpstr>New Crops and Urbanization</vt:lpstr>
      <vt:lpstr>Vedic Culture </vt:lpstr>
      <vt:lpstr>Vedic Culture and Science </vt:lpstr>
      <vt:lpstr>The Vedas and the Upanishads</vt:lpstr>
      <vt:lpstr>Discussion of the Upanishads (Sittings of the Teacher)</vt:lpstr>
      <vt:lpstr>Sanskrit</vt:lpstr>
      <vt:lpstr>Linguistics is SO interesting!</vt:lpstr>
      <vt:lpstr>Puranas</vt:lpstr>
      <vt:lpstr>The Vedas: They Tell us Many Things about Science and Natural Ideas</vt:lpstr>
      <vt:lpstr>Stratified Society</vt:lpstr>
      <vt:lpstr>Cosmology</vt:lpstr>
      <vt:lpstr>Vedas and Astronomy</vt:lpstr>
      <vt:lpstr>Vedic Zodiac—Stations (27/28)</vt:lpstr>
      <vt:lpstr>Aryabhata</vt:lpstr>
      <vt:lpstr>Two Famous Lines</vt:lpstr>
      <vt:lpstr>Ayurveda (Ayur-Meaning Life; Veda-Knowledge</vt:lpstr>
      <vt:lpstr>Discussing Indian Medicine, Al-Andalusi</vt:lpstr>
      <vt:lpstr>Short and General Notes About Indian Medicine</vt:lpstr>
      <vt:lpstr>From the Charaka</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Science and Technology in India</dc:title>
  <dc:creator>Allen Driggers</dc:creator>
  <cp:lastModifiedBy>Allen Driggers</cp:lastModifiedBy>
  <cp:revision>28</cp:revision>
  <dcterms:created xsi:type="dcterms:W3CDTF">2016-09-07T12:25:30Z</dcterms:created>
  <dcterms:modified xsi:type="dcterms:W3CDTF">2016-09-08T03:02:00Z</dcterms:modified>
</cp:coreProperties>
</file>